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17"/>
  </p:notesMasterIdLst>
  <p:handoutMasterIdLst>
    <p:handoutMasterId r:id="rId118"/>
  </p:handoutMasterIdLst>
  <p:sldIdLst>
    <p:sldId id="361" r:id="rId2"/>
    <p:sldId id="362" r:id="rId3"/>
    <p:sldId id="368" r:id="rId4"/>
    <p:sldId id="369" r:id="rId5"/>
    <p:sldId id="372" r:id="rId6"/>
    <p:sldId id="374" r:id="rId7"/>
    <p:sldId id="367" r:id="rId8"/>
    <p:sldId id="370" r:id="rId9"/>
    <p:sldId id="349" r:id="rId10"/>
    <p:sldId id="350" r:id="rId11"/>
    <p:sldId id="351" r:id="rId12"/>
    <p:sldId id="352" r:id="rId13"/>
    <p:sldId id="358" r:id="rId14"/>
    <p:sldId id="359" r:id="rId15"/>
    <p:sldId id="373" r:id="rId16"/>
    <p:sldId id="353" r:id="rId17"/>
    <p:sldId id="360" r:id="rId18"/>
    <p:sldId id="375" r:id="rId19"/>
    <p:sldId id="366" r:id="rId20"/>
    <p:sldId id="363" r:id="rId21"/>
    <p:sldId id="364" r:id="rId22"/>
    <p:sldId id="365" r:id="rId23"/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289" r:id="rId57"/>
    <p:sldId id="290" r:id="rId58"/>
    <p:sldId id="291" r:id="rId59"/>
    <p:sldId id="292" r:id="rId60"/>
    <p:sldId id="293" r:id="rId61"/>
    <p:sldId id="294" r:id="rId62"/>
    <p:sldId id="295" r:id="rId63"/>
    <p:sldId id="296" r:id="rId64"/>
    <p:sldId id="297" r:id="rId65"/>
    <p:sldId id="298" r:id="rId66"/>
    <p:sldId id="299" r:id="rId67"/>
    <p:sldId id="300" r:id="rId68"/>
    <p:sldId id="301" r:id="rId69"/>
    <p:sldId id="302" r:id="rId70"/>
    <p:sldId id="303" r:id="rId71"/>
    <p:sldId id="304" r:id="rId72"/>
    <p:sldId id="305" r:id="rId73"/>
    <p:sldId id="306" r:id="rId74"/>
    <p:sldId id="307" r:id="rId75"/>
    <p:sldId id="308" r:id="rId76"/>
    <p:sldId id="309" r:id="rId77"/>
    <p:sldId id="310" r:id="rId78"/>
    <p:sldId id="311" r:id="rId79"/>
    <p:sldId id="312" r:id="rId80"/>
    <p:sldId id="313" r:id="rId81"/>
    <p:sldId id="314" r:id="rId82"/>
    <p:sldId id="315" r:id="rId83"/>
    <p:sldId id="316" r:id="rId84"/>
    <p:sldId id="317" r:id="rId85"/>
    <p:sldId id="318" r:id="rId86"/>
    <p:sldId id="319" r:id="rId87"/>
    <p:sldId id="320" r:id="rId88"/>
    <p:sldId id="321" r:id="rId89"/>
    <p:sldId id="322" r:id="rId90"/>
    <p:sldId id="323" r:id="rId91"/>
    <p:sldId id="324" r:id="rId92"/>
    <p:sldId id="325" r:id="rId93"/>
    <p:sldId id="326" r:id="rId94"/>
    <p:sldId id="327" r:id="rId95"/>
    <p:sldId id="328" r:id="rId96"/>
    <p:sldId id="329" r:id="rId97"/>
    <p:sldId id="330" r:id="rId98"/>
    <p:sldId id="331" r:id="rId99"/>
    <p:sldId id="332" r:id="rId100"/>
    <p:sldId id="333" r:id="rId101"/>
    <p:sldId id="334" r:id="rId102"/>
    <p:sldId id="335" r:id="rId103"/>
    <p:sldId id="336" r:id="rId104"/>
    <p:sldId id="337" r:id="rId105"/>
    <p:sldId id="338" r:id="rId106"/>
    <p:sldId id="339" r:id="rId107"/>
    <p:sldId id="340" r:id="rId108"/>
    <p:sldId id="341" r:id="rId109"/>
    <p:sldId id="342" r:id="rId110"/>
    <p:sldId id="343" r:id="rId111"/>
    <p:sldId id="344" r:id="rId112"/>
    <p:sldId id="345" r:id="rId113"/>
    <p:sldId id="346" r:id="rId114"/>
    <p:sldId id="347" r:id="rId115"/>
    <p:sldId id="348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handoutView">
  <p:normalViewPr>
    <p:restoredLeft sz="12056"/>
    <p:restoredTop sz="74454"/>
  </p:normalViewPr>
  <p:slideViewPr>
    <p:cSldViewPr snapToGrid="0" snapToObjects="1">
      <p:cViewPr varScale="1">
        <p:scale>
          <a:sx n="87" d="100"/>
          <a:sy n="87" d="100"/>
        </p:scale>
        <p:origin x="1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384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F5FB49-4AA5-F541-A457-9546C04CCE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/>
              <a:t>Building Continuous Delivery Pipelines</a:t>
            </a:r>
          </a:p>
          <a:p>
            <a:r>
              <a:rPr lang="en-US" b="1" dirty="0"/>
              <a:t>Ken Mugrage - Better Software West - 2018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D78A48-9EE4-BC4C-869C-6243DF33C5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b="1" dirty="0"/>
              <a:t>https://www.gocd.org/</a:t>
            </a:r>
          </a:p>
          <a:p>
            <a:r>
              <a:rPr lang="en-US" b="1" dirty="0"/>
              <a:t>@kmugrage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A84EA-0240-2940-A261-8E42DBB430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31732-5E78-4841-881A-431AB0ADC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27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5634EC-4ED9-D54B-9ECD-4011223D8E80}" type="datetimeFigureOut">
              <a:rPr lang="en-US" smtClean="0"/>
              <a:t>4/5/18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19265-279A-6B43-9BE7-15757DCBC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75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19265-279A-6B43-9BE7-15757DCBCA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36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B2221-372E-4BAB-B53D-34125E3B921C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2016 DevOps East Continuous Delivery Workshop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altLang="en-US"/>
              <a:t>November 14, 2016</a:t>
            </a:r>
          </a:p>
        </p:txBody>
      </p:sp>
    </p:spTree>
    <p:extLst>
      <p:ext uri="{BB962C8B-B14F-4D97-AF65-F5344CB8AC3E}">
        <p14:creationId xmlns:p14="http://schemas.microsoft.com/office/powerpoint/2010/main" val="3728768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C3130-9113-EE4B-8D49-076B79C060A9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2016 DevOps East Continuous Delivery Workshop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altLang="en-US"/>
              <a:t>November 14, 2016</a:t>
            </a:r>
          </a:p>
        </p:txBody>
      </p:sp>
    </p:spTree>
    <p:extLst>
      <p:ext uri="{BB962C8B-B14F-4D97-AF65-F5344CB8AC3E}">
        <p14:creationId xmlns:p14="http://schemas.microsoft.com/office/powerpoint/2010/main" val="2767575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19265-279A-6B43-9BE7-15757DCBCA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78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19265-279A-6B43-9BE7-15757DCBCA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51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19265-279A-6B43-9BE7-15757DCBCA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82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19265-279A-6B43-9BE7-15757DCBCA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50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C3130-9113-EE4B-8D49-076B79C060A9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2016 DevOps East Continuous Delivery Workshop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altLang="en-US"/>
              <a:t>November 14, 2016</a:t>
            </a:r>
          </a:p>
        </p:txBody>
      </p:sp>
    </p:spTree>
    <p:extLst>
      <p:ext uri="{BB962C8B-B14F-4D97-AF65-F5344CB8AC3E}">
        <p14:creationId xmlns:p14="http://schemas.microsoft.com/office/powerpoint/2010/main" val="3000571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C3130-9113-EE4B-8D49-076B79C060A9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2016 DevOps East Continuous Delivery Workshop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altLang="en-US"/>
              <a:t>November 14, 2016</a:t>
            </a:r>
          </a:p>
        </p:txBody>
      </p:sp>
    </p:spTree>
    <p:extLst>
      <p:ext uri="{BB962C8B-B14F-4D97-AF65-F5344CB8AC3E}">
        <p14:creationId xmlns:p14="http://schemas.microsoft.com/office/powerpoint/2010/main" val="2555887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C3130-9113-EE4B-8D49-076B79C060A9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2016 DevOps East Continuous Delivery Workshop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altLang="en-US"/>
              <a:t>November 14, 2016</a:t>
            </a:r>
          </a:p>
        </p:txBody>
      </p:sp>
    </p:spTree>
    <p:extLst>
      <p:ext uri="{BB962C8B-B14F-4D97-AF65-F5344CB8AC3E}">
        <p14:creationId xmlns:p14="http://schemas.microsoft.com/office/powerpoint/2010/main" val="323025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C3130-9113-EE4B-8D49-076B79C060A9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2016 DevOps East Continuous Delivery Workshop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altLang="en-US"/>
              <a:t>November 14, 2016</a:t>
            </a:r>
          </a:p>
        </p:txBody>
      </p:sp>
    </p:spTree>
    <p:extLst>
      <p:ext uri="{BB962C8B-B14F-4D97-AF65-F5344CB8AC3E}">
        <p14:creationId xmlns:p14="http://schemas.microsoft.com/office/powerpoint/2010/main" val="3755631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2016 DevOps East Continuous Delivery Workshop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3C3130-9113-EE4B-8D49-076B79C060A9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altLang="en-US"/>
              <a:t>November 14, 2016</a:t>
            </a:r>
          </a:p>
        </p:txBody>
      </p:sp>
    </p:spTree>
    <p:extLst>
      <p:ext uri="{BB962C8B-B14F-4D97-AF65-F5344CB8AC3E}">
        <p14:creationId xmlns:p14="http://schemas.microsoft.com/office/powerpoint/2010/main" val="2628385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2016 DevOps East Continuous Delivery Workshop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3C3130-9113-EE4B-8D49-076B79C060A9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altLang="en-US"/>
              <a:t>November 14, 2016</a:t>
            </a:r>
          </a:p>
        </p:txBody>
      </p:sp>
    </p:spTree>
    <p:extLst>
      <p:ext uri="{BB962C8B-B14F-4D97-AF65-F5344CB8AC3E}">
        <p14:creationId xmlns:p14="http://schemas.microsoft.com/office/powerpoint/2010/main" val="1222568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16876-9268-0A4A-AA0F-6B7C8DCD00C1}" type="datetimeFigureOut">
              <a:rPr lang="en-US" smtClean="0"/>
              <a:t>4/5/18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B024-6C97-5E4A-923A-29B1C346D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2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16876-9268-0A4A-AA0F-6B7C8DCD00C1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B024-6C97-5E4A-923A-29B1C346D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16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16876-9268-0A4A-AA0F-6B7C8DCD00C1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B024-6C97-5E4A-923A-29B1C346D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39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16876-9268-0A4A-AA0F-6B7C8DCD00C1}" type="datetimeFigureOut">
              <a:rPr lang="en-US" smtClean="0"/>
              <a:t>4/5/18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B024-6C97-5E4A-923A-29B1C346D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5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16876-9268-0A4A-AA0F-6B7C8DCD00C1}" type="datetimeFigureOut">
              <a:rPr lang="en-US" smtClean="0"/>
              <a:t>4/5/18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B024-6C97-5E4A-923A-29B1C346D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51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16876-9268-0A4A-AA0F-6B7C8DCD00C1}" type="datetimeFigureOut">
              <a:rPr lang="en-US" smtClean="0"/>
              <a:t>4/5/18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B024-6C97-5E4A-923A-29B1C346D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16876-9268-0A4A-AA0F-6B7C8DCD00C1}" type="datetimeFigureOut">
              <a:rPr lang="en-US" smtClean="0"/>
              <a:t>4/5/18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B024-6C97-5E4A-923A-29B1C346D0F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605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16876-9268-0A4A-AA0F-6B7C8DCD00C1}" type="datetimeFigureOut">
              <a:rPr lang="en-US" smtClean="0"/>
              <a:t>4/5/18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B024-6C97-5E4A-923A-29B1C346D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6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16876-9268-0A4A-AA0F-6B7C8DCD00C1}" type="datetimeFigureOut">
              <a:rPr lang="en-US" smtClean="0"/>
              <a:t>4/5/18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B024-6C97-5E4A-923A-29B1C346D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64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16876-9268-0A4A-AA0F-6B7C8DCD00C1}" type="datetimeFigureOut">
              <a:rPr lang="en-US" smtClean="0"/>
              <a:t>4/5/18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B024-6C97-5E4A-923A-29B1C346D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29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FE16876-9268-0A4A-AA0F-6B7C8DCD00C1}" type="datetimeFigureOut">
              <a:rPr lang="en-US" smtClean="0"/>
              <a:t>4/5/18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B024-6C97-5E4A-923A-29B1C346D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16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FE16876-9268-0A4A-AA0F-6B7C8DCD00C1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573EB024-6C97-5E4A-923A-29B1C346D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0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ntinuousdelivery.com/2010/09/deployment-pipeline-anti-pattern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ntinuousdelivery.com/2010/09/deployment-pipeline-anti-pattern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BB6149-A78A-7C43-9097-690A8E89D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Continuous Delivery Pipelines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A882018-A48C-4F4F-94F3-2687CE8575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Better Software West 2018</a:t>
            </a:r>
          </a:p>
          <a:p>
            <a:r>
              <a:rPr lang="en-US" dirty="0"/>
              <a:t>Ken Mugrage - ThoughtWorks</a:t>
            </a:r>
          </a:p>
        </p:txBody>
      </p:sp>
    </p:spTree>
    <p:extLst>
      <p:ext uri="{BB962C8B-B14F-4D97-AF65-F5344CB8AC3E}">
        <p14:creationId xmlns:p14="http://schemas.microsoft.com/office/powerpoint/2010/main" val="592900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569CB-066D-C142-9BE4-FFA768C9D50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528238"/>
            <a:ext cx="8229600" cy="20086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7696200" y="2667003"/>
            <a:ext cx="2743200" cy="2057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457200" tIns="228600" rIns="457200" bIns="228600" rtlCol="0" anchor="ctr"/>
          <a:lstStyle/>
          <a:p>
            <a:pPr algn="ctr">
              <a:lnSpc>
                <a:spcPct val="100000"/>
              </a:lnSpc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5943601" y="4191000"/>
            <a:ext cx="2133600" cy="45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457200" tIns="228600" rIns="457200" bIns="228600" rtlCol="0" anchor="ctr"/>
          <a:lstStyle/>
          <a:p>
            <a:pPr algn="ctr">
              <a:lnSpc>
                <a:spcPct val="100000"/>
              </a:lnSpc>
            </a:pPr>
            <a:endParaRPr lang="en-US" sz="24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32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0A820-C800-FE4D-9141-8DB189F717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1169"/>
            <a:ext cx="12192000" cy="589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89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D7C5D2-13F9-9748-9470-04AD4940A0B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93571"/>
            <a:ext cx="12192000" cy="347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639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CEF2D8-B90C-D744-BC0B-249A27D429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9140"/>
            <a:ext cx="12192000" cy="581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001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6D89AF-F00A-6040-B697-5726413A16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5140"/>
            <a:ext cx="12192000" cy="378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586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F2821-3D51-544C-AE84-6C5FF2DA9D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4194"/>
            <a:ext cx="12192000" cy="58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749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2B31F-8A71-0C45-8A7C-C7E020ABC8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4194"/>
            <a:ext cx="12192000" cy="58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970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2B818A-358F-6C4A-A21D-F34C34E503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2863"/>
            <a:ext cx="12192000" cy="15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883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693A7-2109-2D44-9A2D-C68F78E0D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82550"/>
            <a:ext cx="111887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617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72BD9B-F96A-7047-91A4-DC388469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07950"/>
            <a:ext cx="112141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749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078395-BABB-5941-B066-56665907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07" y="0"/>
            <a:ext cx="11235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45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569CB-066D-C142-9BE4-FFA768C9D50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528238"/>
            <a:ext cx="8229600" cy="20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0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86EA5-8FA2-804E-90FC-5F4EA99265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635" y="0"/>
            <a:ext cx="7208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722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0E446-A0B6-D941-9DFD-23889F9712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8417"/>
            <a:ext cx="12192000" cy="606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270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B42942-DDC1-FB4A-9954-C79463EEF6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7094"/>
            <a:ext cx="12192000" cy="552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798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811B87-64FE-8848-B05A-241691DBE9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7094"/>
            <a:ext cx="12192000" cy="552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971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5F1DB8-DAA1-3440-9E53-2B8911F55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168400"/>
            <a:ext cx="111506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51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B3BBAA-3251-B149-9402-92047B17CF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05924"/>
            <a:ext cx="12192000" cy="484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29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DD9F1-3CD1-4BDA-84A5-F8D4E62B9039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2823772" y="2291094"/>
            <a:ext cx="977771" cy="48218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41095" tIns="120547" rIns="241095" bIns="120547" rtlCol="0" anchor="ctr"/>
          <a:lstStyle/>
          <a:p>
            <a:pPr algn="ctr">
              <a:lnSpc>
                <a:spcPct val="100000"/>
              </a:lnSpc>
            </a:pPr>
            <a:r>
              <a:rPr lang="en-US" sz="633" dirty="0">
                <a:solidFill>
                  <a:schemeClr val="tx1"/>
                </a:solidFill>
                <a:ea typeface="ＭＳ Ｐゴシック" charset="0"/>
              </a:rPr>
              <a:t>Delivery Team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3918252" y="2291094"/>
            <a:ext cx="977771" cy="48218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41095" tIns="120547" rIns="241095" bIns="120547" rtlCol="0" anchor="ctr"/>
          <a:lstStyle/>
          <a:p>
            <a:pPr algn="ctr">
              <a:lnSpc>
                <a:spcPct val="100000"/>
              </a:lnSpc>
            </a:pPr>
            <a:r>
              <a:rPr lang="en-US" sz="633" dirty="0">
                <a:solidFill>
                  <a:schemeClr val="tx1"/>
                </a:solidFill>
                <a:ea typeface="ＭＳ Ｐゴシック" charset="0"/>
              </a:rPr>
              <a:t>Commit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5012734" y="2291094"/>
            <a:ext cx="977771" cy="48218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41095" tIns="120547" rIns="241095" bIns="120547" rtlCol="0" anchor="ctr"/>
          <a:lstStyle/>
          <a:p>
            <a:pPr algn="ctr">
              <a:lnSpc>
                <a:spcPct val="100000"/>
              </a:lnSpc>
            </a:pPr>
            <a:r>
              <a:rPr lang="en-US" sz="633" dirty="0">
                <a:solidFill>
                  <a:schemeClr val="tx1"/>
                </a:solidFill>
                <a:ea typeface="ＭＳ Ｐゴシック" charset="0"/>
              </a:rPr>
              <a:t>Build and Unit Tests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6107215" y="2291094"/>
            <a:ext cx="977771" cy="48218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41095" tIns="120547" rIns="241095" bIns="120547" rtlCol="0" anchor="ctr"/>
          <a:lstStyle/>
          <a:p>
            <a:pPr algn="ctr">
              <a:lnSpc>
                <a:spcPct val="100000"/>
              </a:lnSpc>
            </a:pPr>
            <a:r>
              <a:rPr lang="en-US" sz="633" dirty="0">
                <a:solidFill>
                  <a:schemeClr val="tx1"/>
                </a:solidFill>
                <a:ea typeface="ＭＳ Ｐゴシック" charset="0"/>
              </a:rPr>
              <a:t>Automated Acceptance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7201696" y="2291094"/>
            <a:ext cx="977771" cy="48218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41095" tIns="120547" rIns="241095" bIns="120547" rtlCol="0" anchor="ctr"/>
          <a:lstStyle/>
          <a:p>
            <a:pPr algn="ctr">
              <a:lnSpc>
                <a:spcPct val="100000"/>
              </a:lnSpc>
            </a:pPr>
            <a:r>
              <a:rPr lang="en-US" sz="633" dirty="0">
                <a:solidFill>
                  <a:schemeClr val="tx1"/>
                </a:solidFill>
                <a:ea typeface="ＭＳ Ｐゴシック" charset="0"/>
              </a:rPr>
              <a:t>User Acceptance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8296177" y="2291094"/>
            <a:ext cx="977771" cy="48218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41095" tIns="120547" rIns="241095" bIns="120547" rtlCol="0" anchor="ctr"/>
          <a:lstStyle/>
          <a:p>
            <a:pPr algn="ctr">
              <a:lnSpc>
                <a:spcPct val="100000"/>
              </a:lnSpc>
            </a:pPr>
            <a:r>
              <a:rPr lang="en-US" sz="633" dirty="0">
                <a:solidFill>
                  <a:schemeClr val="tx1"/>
                </a:solidFill>
                <a:ea typeface="ＭＳ Ｐゴシック" charset="0"/>
              </a:rPr>
              <a:t>Deploy</a:t>
            </a:r>
          </a:p>
        </p:txBody>
      </p:sp>
      <p:cxnSp>
        <p:nvCxnSpPr>
          <p:cNvPr id="15" name="Straight Connector 14"/>
          <p:cNvCxnSpPr>
            <a:stCxn id="5" idx="2"/>
          </p:cNvCxnSpPr>
          <p:nvPr/>
        </p:nvCxnSpPr>
        <p:spPr bwMode="auto">
          <a:xfrm>
            <a:off x="3312657" y="2773282"/>
            <a:ext cx="0" cy="32547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9" idx="2"/>
          </p:cNvCxnSpPr>
          <p:nvPr/>
        </p:nvCxnSpPr>
        <p:spPr bwMode="auto">
          <a:xfrm>
            <a:off x="4407138" y="2773282"/>
            <a:ext cx="0" cy="32547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auto">
          <a:xfrm>
            <a:off x="5501619" y="2773282"/>
            <a:ext cx="0" cy="32547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auto">
          <a:xfrm>
            <a:off x="6596100" y="2773282"/>
            <a:ext cx="0" cy="32547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auto">
          <a:xfrm>
            <a:off x="7718930" y="2773282"/>
            <a:ext cx="0" cy="32547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auto">
          <a:xfrm>
            <a:off x="8824339" y="2773282"/>
            <a:ext cx="0" cy="32547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3151928" y="3052549"/>
            <a:ext cx="321459" cy="12054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41095" tIns="120547" rIns="241095" bIns="120547" rtlCol="0" anchor="ctr"/>
          <a:lstStyle/>
          <a:p>
            <a:pPr algn="ctr">
              <a:lnSpc>
                <a:spcPct val="100000"/>
              </a:lnSpc>
            </a:pPr>
            <a:endParaRPr lang="en-US" sz="1266" dirty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246408" y="3052549"/>
            <a:ext cx="321459" cy="12054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41095" tIns="120547" rIns="241095" bIns="120547" rtlCol="0" anchor="ctr"/>
          <a:lstStyle/>
          <a:p>
            <a:pPr algn="ctr">
              <a:lnSpc>
                <a:spcPct val="100000"/>
              </a:lnSpc>
            </a:pPr>
            <a:endParaRPr lang="en-US" sz="1266" dirty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312541" y="3052549"/>
            <a:ext cx="321459" cy="327592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41095" tIns="120547" rIns="241095" bIns="120547" rtlCol="0" anchor="ctr"/>
          <a:lstStyle/>
          <a:p>
            <a:pPr algn="ctr">
              <a:lnSpc>
                <a:spcPct val="100000"/>
              </a:lnSpc>
            </a:pPr>
            <a:endParaRPr lang="en-US" sz="1266" dirty="0">
              <a:solidFill>
                <a:schemeClr val="tx1"/>
              </a:solidFill>
              <a:ea typeface="ＭＳ Ｐゴシック" charset="0"/>
            </a:endParaRPr>
          </a:p>
        </p:txBody>
      </p:sp>
      <p:cxnSp>
        <p:nvCxnSpPr>
          <p:cNvPr id="28" name="Straight Arrow Connector 27"/>
          <p:cNvCxnSpPr>
            <a:stCxn id="24" idx="3"/>
            <a:endCxn id="25" idx="1"/>
          </p:cNvCxnSpPr>
          <p:nvPr/>
        </p:nvCxnSpPr>
        <p:spPr bwMode="auto">
          <a:xfrm>
            <a:off x="3473387" y="3112823"/>
            <a:ext cx="773022" cy="0"/>
          </a:xfrm>
          <a:prstGeom prst="straightConnector1">
            <a:avLst/>
          </a:prstGeom>
          <a:ln>
            <a:tailEnd type="stealth" w="lg" len="lg"/>
          </a:ln>
          <a:extLs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3"/>
          </p:cNvCxnSpPr>
          <p:nvPr/>
        </p:nvCxnSpPr>
        <p:spPr bwMode="auto">
          <a:xfrm>
            <a:off x="4567868" y="3112823"/>
            <a:ext cx="707536" cy="0"/>
          </a:xfrm>
          <a:prstGeom prst="straightConnector1">
            <a:avLst/>
          </a:prstGeom>
          <a:ln>
            <a:tailEnd type="stealth" w="lg" len="lg"/>
          </a:ln>
          <a:extLs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 bwMode="auto">
          <a:xfrm flipH="1">
            <a:off x="3349795" y="3255470"/>
            <a:ext cx="1925610" cy="0"/>
          </a:xfrm>
          <a:prstGeom prst="straightConnector1">
            <a:avLst/>
          </a:prstGeom>
          <a:ln>
            <a:tailEnd type="stealth" w="lg" len="lg"/>
          </a:ln>
          <a:extLs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 bwMode="auto">
          <a:xfrm>
            <a:off x="3153595" y="3598078"/>
            <a:ext cx="321459" cy="12054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41095" tIns="120547" rIns="241095" bIns="120547" rtlCol="0" anchor="ctr"/>
          <a:lstStyle/>
          <a:p>
            <a:pPr algn="ctr">
              <a:lnSpc>
                <a:spcPct val="100000"/>
              </a:lnSpc>
            </a:pPr>
            <a:endParaRPr lang="en-US" sz="1266" dirty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4248076" y="3598078"/>
            <a:ext cx="321459" cy="12054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41095" tIns="120547" rIns="241095" bIns="120547" rtlCol="0" anchor="ctr"/>
          <a:lstStyle/>
          <a:p>
            <a:pPr algn="ctr">
              <a:lnSpc>
                <a:spcPct val="100000"/>
              </a:lnSpc>
            </a:pPr>
            <a:endParaRPr lang="en-US" sz="1266" dirty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5314208" y="3598078"/>
            <a:ext cx="321459" cy="340493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41095" tIns="120547" rIns="241095" bIns="120547" rtlCol="0" anchor="ctr"/>
          <a:lstStyle/>
          <a:p>
            <a:pPr algn="ctr">
              <a:lnSpc>
                <a:spcPct val="100000"/>
              </a:lnSpc>
            </a:pPr>
            <a:endParaRPr lang="en-US" sz="1266" dirty="0">
              <a:solidFill>
                <a:schemeClr val="tx1"/>
              </a:solidFill>
              <a:ea typeface="ＭＳ Ｐゴシック" charset="0"/>
            </a:endParaRPr>
          </a:p>
        </p:txBody>
      </p:sp>
      <p:cxnSp>
        <p:nvCxnSpPr>
          <p:cNvPr id="40" name="Straight Arrow Connector 39"/>
          <p:cNvCxnSpPr>
            <a:stCxn id="37" idx="3"/>
            <a:endCxn id="38" idx="1"/>
          </p:cNvCxnSpPr>
          <p:nvPr/>
        </p:nvCxnSpPr>
        <p:spPr bwMode="auto">
          <a:xfrm>
            <a:off x="3475055" y="3658351"/>
            <a:ext cx="773022" cy="0"/>
          </a:xfrm>
          <a:prstGeom prst="straightConnector1">
            <a:avLst/>
          </a:prstGeom>
          <a:ln>
            <a:tailEnd type="stealth" w="lg" len="lg"/>
          </a:ln>
          <a:extLs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3"/>
          </p:cNvCxnSpPr>
          <p:nvPr/>
        </p:nvCxnSpPr>
        <p:spPr bwMode="auto">
          <a:xfrm>
            <a:off x="4569535" y="3658351"/>
            <a:ext cx="707536" cy="0"/>
          </a:xfrm>
          <a:prstGeom prst="straightConnector1">
            <a:avLst/>
          </a:prstGeom>
          <a:ln>
            <a:tailEnd type="stealth" w="lg" len="lg"/>
          </a:ln>
          <a:extLs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 bwMode="auto">
          <a:xfrm>
            <a:off x="6433704" y="3598078"/>
            <a:ext cx="321459" cy="501222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41095" tIns="120547" rIns="241095" bIns="120547" rtlCol="0" anchor="ctr"/>
          <a:lstStyle/>
          <a:p>
            <a:pPr algn="ctr">
              <a:lnSpc>
                <a:spcPct val="100000"/>
              </a:lnSpc>
            </a:pPr>
            <a:endParaRPr lang="en-US" sz="1266" dirty="0">
              <a:solidFill>
                <a:schemeClr val="tx1"/>
              </a:solidFill>
              <a:ea typeface="ＭＳ Ｐゴシック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 bwMode="auto">
          <a:xfrm>
            <a:off x="5682738" y="3658351"/>
            <a:ext cx="707536" cy="0"/>
          </a:xfrm>
          <a:prstGeom prst="straightConnector1">
            <a:avLst/>
          </a:prstGeom>
          <a:ln>
            <a:tailEnd type="stealth" w="lg" len="lg"/>
          </a:ln>
          <a:extLs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 bwMode="auto">
          <a:xfrm flipH="1">
            <a:off x="3349795" y="4018935"/>
            <a:ext cx="3004975" cy="0"/>
          </a:xfrm>
          <a:prstGeom prst="straightConnector1">
            <a:avLst/>
          </a:prstGeom>
          <a:ln>
            <a:tailEnd type="stealth" w="lg" len="lg"/>
          </a:ln>
          <a:extLs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 bwMode="auto">
          <a:xfrm>
            <a:off x="3138268" y="4447195"/>
            <a:ext cx="321459" cy="12054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41095" tIns="120547" rIns="241095" bIns="120547" rtlCol="0" anchor="ctr"/>
          <a:lstStyle/>
          <a:p>
            <a:pPr algn="ctr">
              <a:lnSpc>
                <a:spcPct val="100000"/>
              </a:lnSpc>
            </a:pPr>
            <a:endParaRPr lang="en-US" sz="1266" dirty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4232749" y="4447195"/>
            <a:ext cx="321459" cy="12054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41095" tIns="120547" rIns="241095" bIns="120547" rtlCol="0" anchor="ctr"/>
          <a:lstStyle/>
          <a:p>
            <a:pPr algn="ctr">
              <a:lnSpc>
                <a:spcPct val="100000"/>
              </a:lnSpc>
            </a:pPr>
            <a:endParaRPr lang="en-US" sz="1266" dirty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5298882" y="4447195"/>
            <a:ext cx="321459" cy="316171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41095" tIns="120547" rIns="241095" bIns="120547" rtlCol="0" anchor="ctr"/>
          <a:lstStyle/>
          <a:p>
            <a:pPr algn="ctr">
              <a:lnSpc>
                <a:spcPct val="100000"/>
              </a:lnSpc>
            </a:pPr>
            <a:endParaRPr lang="en-US" sz="1266" dirty="0">
              <a:solidFill>
                <a:schemeClr val="tx1"/>
              </a:solidFill>
              <a:ea typeface="ＭＳ Ｐゴシック" charset="0"/>
            </a:endParaRPr>
          </a:p>
        </p:txBody>
      </p:sp>
      <p:cxnSp>
        <p:nvCxnSpPr>
          <p:cNvPr id="50" name="Straight Arrow Connector 49"/>
          <p:cNvCxnSpPr>
            <a:stCxn id="47" idx="3"/>
            <a:endCxn id="48" idx="1"/>
          </p:cNvCxnSpPr>
          <p:nvPr/>
        </p:nvCxnSpPr>
        <p:spPr bwMode="auto">
          <a:xfrm>
            <a:off x="3459727" y="4507468"/>
            <a:ext cx="773022" cy="0"/>
          </a:xfrm>
          <a:prstGeom prst="straightConnector1">
            <a:avLst/>
          </a:prstGeom>
          <a:ln>
            <a:tailEnd type="stealth" w="lg" len="lg"/>
          </a:ln>
          <a:extLs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8" idx="3"/>
          </p:cNvCxnSpPr>
          <p:nvPr/>
        </p:nvCxnSpPr>
        <p:spPr bwMode="auto">
          <a:xfrm>
            <a:off x="4554209" y="4507468"/>
            <a:ext cx="707536" cy="0"/>
          </a:xfrm>
          <a:prstGeom prst="straightConnector1">
            <a:avLst/>
          </a:prstGeom>
          <a:ln>
            <a:tailEnd type="stealth" w="lg" len="lg"/>
          </a:ln>
          <a:extLs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 bwMode="auto">
          <a:xfrm>
            <a:off x="6418378" y="4447195"/>
            <a:ext cx="321459" cy="501222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41095" tIns="120547" rIns="241095" bIns="120547" rtlCol="0" anchor="ctr"/>
          <a:lstStyle/>
          <a:p>
            <a:pPr algn="ctr">
              <a:lnSpc>
                <a:spcPct val="100000"/>
              </a:lnSpc>
            </a:pPr>
            <a:endParaRPr lang="en-US" sz="1266" dirty="0">
              <a:solidFill>
                <a:schemeClr val="tx1"/>
              </a:solidFill>
              <a:ea typeface="ＭＳ Ｐゴシック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 bwMode="auto">
          <a:xfrm>
            <a:off x="5667412" y="4507468"/>
            <a:ext cx="707536" cy="0"/>
          </a:xfrm>
          <a:prstGeom prst="straightConnector1">
            <a:avLst/>
          </a:prstGeom>
          <a:ln>
            <a:tailEnd type="stealth" w="lg" len="lg"/>
          </a:ln>
          <a:extLs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 bwMode="auto">
          <a:xfrm>
            <a:off x="7554867" y="4782401"/>
            <a:ext cx="321459" cy="501222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41095" tIns="120547" rIns="241095" bIns="120547" rtlCol="0" anchor="ctr"/>
          <a:lstStyle/>
          <a:p>
            <a:pPr algn="ctr">
              <a:lnSpc>
                <a:spcPct val="100000"/>
              </a:lnSpc>
            </a:pPr>
            <a:endParaRPr lang="en-US" sz="1266" dirty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8663609" y="5144043"/>
            <a:ext cx="321459" cy="501222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41095" tIns="120547" rIns="241095" bIns="120547" rtlCol="0" anchor="ctr"/>
          <a:lstStyle/>
          <a:p>
            <a:pPr algn="ctr">
              <a:lnSpc>
                <a:spcPct val="100000"/>
              </a:lnSpc>
            </a:pPr>
            <a:endParaRPr lang="en-US" sz="1266" dirty="0">
              <a:solidFill>
                <a:schemeClr val="tx1"/>
              </a:solidFill>
              <a:ea typeface="ＭＳ Ｐゴシック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 bwMode="auto">
          <a:xfrm>
            <a:off x="6809206" y="4862764"/>
            <a:ext cx="707536" cy="0"/>
          </a:xfrm>
          <a:prstGeom prst="straightConnector1">
            <a:avLst/>
          </a:prstGeom>
          <a:ln>
            <a:tailEnd type="stealth" w="lg" len="lg"/>
          </a:ln>
          <a:extLs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 bwMode="auto">
          <a:xfrm>
            <a:off x="7916797" y="5224406"/>
            <a:ext cx="707536" cy="0"/>
          </a:xfrm>
          <a:prstGeom prst="straightConnector1">
            <a:avLst/>
          </a:prstGeom>
          <a:ln>
            <a:tailEnd type="stealth" w="lg" len="lg"/>
          </a:ln>
          <a:extLs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6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37" grpId="0" animBg="1"/>
      <p:bldP spid="38" grpId="0" animBg="1"/>
      <p:bldP spid="39" grpId="0" animBg="1"/>
      <p:bldP spid="43" grpId="0" animBg="1"/>
      <p:bldP spid="47" grpId="0" animBg="1"/>
      <p:bldP spid="48" grpId="0" animBg="1"/>
      <p:bldP spid="49" grpId="0" animBg="1"/>
      <p:bldP spid="52" grpId="0" animBg="1"/>
      <p:bldP spid="55" grpId="0" animBg="1"/>
      <p:bldP spid="5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Improper practices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68567" tIns="68567" rIns="68567" bIns="68567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57162" indent="-114294">
              <a:lnSpc>
                <a:spcPct val="100000"/>
              </a:lnSpc>
              <a:spcBef>
                <a:spcPts val="450"/>
              </a:spcBef>
              <a:buClr>
                <a:schemeClr val="dk1"/>
              </a:buClr>
              <a:buSzPct val="25000"/>
            </a:pPr>
            <a:r>
              <a:rPr lang="en-US" sz="1800" dirty="0">
                <a:solidFill>
                  <a:schemeClr val="dk1"/>
                </a:solidFill>
                <a:sym typeface="Arial"/>
                <a:rtl val="0"/>
              </a:rPr>
              <a:t>Creating CD pipelines the same way you created CI workflows leads to inflexibility</a:t>
            </a:r>
          </a:p>
          <a:p>
            <a:endParaRPr lang="en-US" sz="1800" dirty="0">
              <a:solidFill>
                <a:schemeClr val="dk1"/>
              </a:solidFill>
              <a:sym typeface="Arial"/>
              <a:rtl val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0C456-66FF-7345-89A3-A892AA28698D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95" name="Shape 95"/>
          <p:cNvSpPr/>
          <p:nvPr/>
        </p:nvSpPr>
        <p:spPr>
          <a:xfrm>
            <a:off x="3683325" y="2986851"/>
            <a:ext cx="4443876" cy="1104867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98" name="Shape 98"/>
          <p:cNvSpPr/>
          <p:nvPr/>
        </p:nvSpPr>
        <p:spPr>
          <a:xfrm>
            <a:off x="3600756" y="2906404"/>
            <a:ext cx="1569856" cy="1809465"/>
          </a:xfrm>
          <a:prstGeom prst="rect">
            <a:avLst/>
          </a:prstGeom>
          <a:noFill/>
          <a:ln w="9525" cap="flat">
            <a:solidFill>
              <a:srgbClr val="2A5E8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68567" tIns="34275" rIns="68567" bIns="34275" anchor="ctr" anchorCtr="0">
            <a:noAutofit/>
          </a:bodyPr>
          <a:lstStyle/>
          <a:p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5264065" y="2945708"/>
            <a:ext cx="3824487" cy="230825"/>
          </a:xfrm>
          <a:prstGeom prst="rect">
            <a:avLst/>
          </a:prstGeom>
          <a:noFill/>
          <a:ln>
            <a:noFill/>
          </a:ln>
        </p:spPr>
        <p:txBody>
          <a:bodyPr lIns="68567" tIns="34275" rIns="68567" bIns="34275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n-US"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  <a:rtl val="0"/>
              </a:rPr>
              <a:t>The CI portion of this pipeline would normally be relatively fast</a:t>
            </a:r>
          </a:p>
        </p:txBody>
      </p:sp>
      <p:sp>
        <p:nvSpPr>
          <p:cNvPr id="100" name="Shape 100"/>
          <p:cNvSpPr/>
          <p:nvPr/>
        </p:nvSpPr>
        <p:spPr>
          <a:xfrm>
            <a:off x="5170612" y="2906404"/>
            <a:ext cx="2956587" cy="1809465"/>
          </a:xfrm>
          <a:prstGeom prst="rect">
            <a:avLst/>
          </a:prstGeom>
          <a:noFill/>
          <a:ln w="9525" cap="flat">
            <a:solidFill>
              <a:srgbClr val="2A5E8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68567" tIns="34275" rIns="68567" bIns="34275" anchor="ctr" anchorCtr="0">
            <a:noAutofit/>
          </a:bodyPr>
          <a:lstStyle/>
          <a:p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3937348" y="4837073"/>
            <a:ext cx="4009429" cy="230825"/>
          </a:xfrm>
          <a:prstGeom prst="rect">
            <a:avLst/>
          </a:prstGeom>
          <a:noFill/>
          <a:ln>
            <a:noFill/>
          </a:ln>
        </p:spPr>
        <p:txBody>
          <a:bodyPr lIns="68567" tIns="34275" rIns="68567" bIns="34275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  <a:rtl val="0"/>
              </a:rPr>
              <a:t>The CD portion of this pipeline would normally be much longer</a:t>
            </a:r>
          </a:p>
        </p:txBody>
      </p:sp>
      <p:sp>
        <p:nvSpPr>
          <p:cNvPr id="12" name="Shape 109">
            <a:extLst>
              <a:ext uri="{FF2B5EF4-FFF2-40B4-BE49-F238E27FC236}">
                <a16:creationId xmlns:a16="http://schemas.microsoft.com/office/drawing/2014/main" id="{FCA024DB-1F05-E741-9386-C33E8B7DCD68}"/>
              </a:ext>
            </a:extLst>
          </p:cNvPr>
          <p:cNvSpPr txBox="1"/>
          <p:nvPr/>
        </p:nvSpPr>
        <p:spPr>
          <a:xfrm>
            <a:off x="2165593" y="5679211"/>
            <a:ext cx="7860814" cy="53870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67" tIns="68567" rIns="68567" bIns="68567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  <a:rtl val="0"/>
              </a:rPr>
              <a:t>http://continuousdelivery.com/2010/09/deployment-pipeline-anti-patterns/</a:t>
            </a: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  <a:hlinkClick r:id="rId4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4187724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practices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0C456-66FF-7345-89A3-A892AA28698D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10" name="Shape 108"/>
          <p:cNvSpPr/>
          <p:nvPr/>
        </p:nvSpPr>
        <p:spPr>
          <a:xfrm>
            <a:off x="3070654" y="2396011"/>
            <a:ext cx="3178872" cy="209305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1" name="Shape 109"/>
          <p:cNvSpPr txBox="1"/>
          <p:nvPr/>
        </p:nvSpPr>
        <p:spPr>
          <a:xfrm>
            <a:off x="2165593" y="5679211"/>
            <a:ext cx="7860814" cy="53870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67" tIns="68567" rIns="68567" bIns="68567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  <a:rtl val="0"/>
              </a:rPr>
              <a:t>http://continuousdelivery.com/2010/09/deployment-pipeline-anti-patterns/</a:t>
            </a: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  <a:hlinkClick r:id="rId4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356240573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8E1805-7F44-AB40-A1E2-4B1F13FF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gocd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635393-3219-7849-ABB1-DCA2F4B41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in 2008 by Jez Humble</a:t>
            </a:r>
          </a:p>
          <a:p>
            <a:r>
              <a:rPr lang="en-US" dirty="0"/>
              <a:t>Open Source since 2014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5DFFF0-6605-F145-A619-84FCEAE08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87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Pipelines in </a:t>
            </a:r>
            <a:r>
              <a:rPr lang="en-US" dirty="0" err="1"/>
              <a:t>GoCD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Pipelines are a first class concept in Go.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Stages: Run sequentially</a:t>
            </a:r>
          </a:p>
          <a:p>
            <a:pPr lvl="1"/>
            <a:r>
              <a:rPr lang="en-US" dirty="0"/>
              <a:t>Jobs: Run in parallel</a:t>
            </a:r>
          </a:p>
          <a:p>
            <a:pPr lvl="1"/>
            <a:r>
              <a:rPr lang="en-US" dirty="0"/>
              <a:t>Tasks: Run sequentially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DD9F1-3CD1-4BDA-84A5-F8D4E62B9039}" type="slidenum">
              <a:rPr lang="en-US" altLang="en-US" smtClean="0"/>
              <a:pPr/>
              <a:t>16</a:t>
            </a:fld>
            <a:endParaRPr lang="en-US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936598" y="3136364"/>
            <a:ext cx="6188084" cy="1928753"/>
            <a:chOff x="2650331" y="2438400"/>
            <a:chExt cx="11734800" cy="3657600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2650331" y="2438400"/>
              <a:ext cx="11734800" cy="36576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241095" tIns="120547" rIns="241095" bIns="120547" rtlCol="0" anchor="ctr"/>
            <a:lstStyle/>
            <a:p>
              <a:pPr algn="ctr">
                <a:lnSpc>
                  <a:spcPct val="100000"/>
                </a:lnSpc>
              </a:pPr>
              <a:endParaRPr lang="en-US" sz="1266" dirty="0">
                <a:solidFill>
                  <a:schemeClr val="tx1"/>
                </a:solidFill>
                <a:ea typeface="ＭＳ Ｐゴシック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58435" y="2468880"/>
              <a:ext cx="2043396" cy="544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266" dirty="0"/>
                <a:t>Build Pipeline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40064" y="3535508"/>
            <a:ext cx="1644922" cy="1285836"/>
            <a:chOff x="3036177" y="3195320"/>
            <a:chExt cx="3119354" cy="243840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3036177" y="3195320"/>
              <a:ext cx="3119354" cy="2438400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241095" tIns="120547" rIns="241095" bIns="120547" rtlCol="0" anchor="ctr"/>
            <a:lstStyle/>
            <a:p>
              <a:pPr algn="ctr">
                <a:lnSpc>
                  <a:spcPct val="100000"/>
                </a:lnSpc>
              </a:pPr>
              <a:endParaRPr lang="en-US" sz="1266" dirty="0">
                <a:solidFill>
                  <a:schemeClr val="tx1"/>
                </a:solidFill>
                <a:ea typeface="ＭＳ Ｐゴシック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69508" y="3352801"/>
              <a:ext cx="2564913" cy="544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266" dirty="0"/>
                <a:t>Compile Software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126536" y="3527472"/>
            <a:ext cx="1727842" cy="1285836"/>
            <a:chOff x="6803231" y="3180080"/>
            <a:chExt cx="3276600" cy="2438400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6803231" y="3180080"/>
              <a:ext cx="3276600" cy="2438400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241095" tIns="120547" rIns="241095" bIns="120547" rtlCol="0" anchor="ctr"/>
            <a:lstStyle/>
            <a:p>
              <a:pPr algn="ctr">
                <a:lnSpc>
                  <a:spcPct val="100000"/>
                </a:lnSpc>
              </a:pPr>
              <a:endParaRPr lang="en-US" sz="1266" dirty="0">
                <a:solidFill>
                  <a:schemeClr val="tx1"/>
                </a:solidFill>
                <a:ea typeface="ＭＳ Ｐゴシック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6296" y="3319166"/>
              <a:ext cx="1447218" cy="544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266" dirty="0"/>
                <a:t>Unit Test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155746" y="3535508"/>
            <a:ext cx="1727842" cy="1285836"/>
            <a:chOff x="10651331" y="3195320"/>
            <a:chExt cx="3276600" cy="24384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0651331" y="3195320"/>
              <a:ext cx="3276600" cy="2438400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241095" tIns="120547" rIns="241095" bIns="120547" rtlCol="0" anchor="ctr"/>
            <a:lstStyle/>
            <a:p>
              <a:pPr algn="ctr">
                <a:lnSpc>
                  <a:spcPct val="100000"/>
                </a:lnSpc>
              </a:pPr>
              <a:endParaRPr lang="en-US" sz="1266" dirty="0">
                <a:solidFill>
                  <a:schemeClr val="tx1"/>
                </a:solidFill>
                <a:ea typeface="ＭＳ Ｐゴシック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602243" y="3319165"/>
              <a:ext cx="1360277" cy="544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266" dirty="0"/>
                <a:t>Package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317695" y="3931651"/>
            <a:ext cx="1377311" cy="723282"/>
            <a:chOff x="7165736" y="3946546"/>
            <a:chExt cx="2611869" cy="1371599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7165736" y="3946546"/>
              <a:ext cx="2611869" cy="1371599"/>
            </a:xfrm>
            <a:prstGeom prst="round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241095" tIns="120547" rIns="241095" bIns="120547" rtlCol="0" anchor="ctr"/>
            <a:lstStyle/>
            <a:p>
              <a:pPr algn="ctr">
                <a:lnSpc>
                  <a:spcPct val="100000"/>
                </a:lnSpc>
              </a:pPr>
              <a:endParaRPr lang="en-US" sz="1266" dirty="0">
                <a:solidFill>
                  <a:schemeClr val="tx1"/>
                </a:solidFill>
                <a:ea typeface="ＭＳ Ｐゴシック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7403241" y="3999778"/>
              <a:ext cx="533400" cy="346270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41095" tIns="120547" rIns="241095" bIns="120547" rtlCol="0" anchor="ctr"/>
            <a:lstStyle/>
            <a:p>
              <a:pPr algn="ctr">
                <a:lnSpc>
                  <a:spcPct val="100000"/>
                </a:lnSpc>
              </a:pPr>
              <a:endParaRPr lang="en-US" sz="1266" dirty="0">
                <a:solidFill>
                  <a:schemeClr val="tx1"/>
                </a:solidFill>
                <a:ea typeface="ＭＳ Ｐゴシック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7415460" y="4425805"/>
              <a:ext cx="533400" cy="346270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41095" tIns="120547" rIns="241095" bIns="120547" rtlCol="0" anchor="ctr"/>
            <a:lstStyle/>
            <a:p>
              <a:pPr algn="ctr">
                <a:lnSpc>
                  <a:spcPct val="100000"/>
                </a:lnSpc>
              </a:pPr>
              <a:endParaRPr lang="en-US" sz="1266" dirty="0">
                <a:solidFill>
                  <a:schemeClr val="tx1"/>
                </a:solidFill>
                <a:ea typeface="ＭＳ Ｐゴシック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7401812" y="4876625"/>
              <a:ext cx="533400" cy="346270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41095" tIns="120547" rIns="241095" bIns="120547" rtlCol="0" anchor="ctr"/>
            <a:lstStyle/>
            <a:p>
              <a:pPr algn="ctr">
                <a:lnSpc>
                  <a:spcPct val="100000"/>
                </a:lnSpc>
              </a:pPr>
              <a:endParaRPr lang="en-US" sz="1266" dirty="0">
                <a:solidFill>
                  <a:schemeClr val="tx1"/>
                </a:solidFill>
                <a:ea typeface="ＭＳ Ｐゴシック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764397" y="3971833"/>
            <a:ext cx="522371" cy="160729"/>
            <a:chOff x="4021931" y="4038600"/>
            <a:chExt cx="990600" cy="304800"/>
          </a:xfrm>
        </p:grpSpPr>
        <p:cxnSp>
          <p:nvCxnSpPr>
            <p:cNvPr id="20" name="Straight Connector 19"/>
            <p:cNvCxnSpPr/>
            <p:nvPr/>
          </p:nvCxnSpPr>
          <p:spPr bwMode="auto">
            <a:xfrm>
              <a:off x="4021931" y="4038600"/>
              <a:ext cx="914400" cy="0"/>
            </a:xfrm>
            <a:prstGeom prst="line">
              <a:avLst/>
            </a:prstGeom>
            <a:solidFill>
              <a:srgbClr val="EEEEEE"/>
            </a:solidFill>
            <a:ln>
              <a:solidFill>
                <a:schemeClr val="accent5"/>
              </a:solidFill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4021931" y="4114800"/>
              <a:ext cx="609600" cy="0"/>
            </a:xfrm>
            <a:prstGeom prst="line">
              <a:avLst/>
            </a:prstGeom>
            <a:solidFill>
              <a:srgbClr val="EEEEEE"/>
            </a:solidFill>
            <a:ln>
              <a:solidFill>
                <a:schemeClr val="accent5"/>
              </a:solidFill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4021931" y="4191000"/>
              <a:ext cx="762000" cy="0"/>
            </a:xfrm>
            <a:prstGeom prst="line">
              <a:avLst/>
            </a:prstGeom>
            <a:solidFill>
              <a:srgbClr val="EEEEEE"/>
            </a:solidFill>
            <a:ln>
              <a:solidFill>
                <a:schemeClr val="accent5"/>
              </a:solidFill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4021931" y="4267200"/>
              <a:ext cx="990600" cy="0"/>
            </a:xfrm>
            <a:prstGeom prst="line">
              <a:avLst/>
            </a:prstGeom>
            <a:solidFill>
              <a:srgbClr val="EEEEEE"/>
            </a:solidFill>
            <a:ln>
              <a:solidFill>
                <a:schemeClr val="accent5"/>
              </a:solidFill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4021931" y="4343400"/>
              <a:ext cx="914400" cy="0"/>
            </a:xfrm>
            <a:prstGeom prst="line">
              <a:avLst/>
            </a:prstGeom>
            <a:solidFill>
              <a:srgbClr val="EEEEEE"/>
            </a:solidFill>
            <a:ln>
              <a:solidFill>
                <a:schemeClr val="accent5"/>
              </a:solidFill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6085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GoCD</a:t>
            </a:r>
            <a:r>
              <a:rPr lang="en-US" dirty="0"/>
              <a:t> Configuration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Graphical User Interface</a:t>
            </a:r>
          </a:p>
          <a:p>
            <a:pPr marL="482186" indent="-482186">
              <a:buFont typeface="Arial" charset="0"/>
              <a:buChar char="•"/>
            </a:pPr>
            <a:r>
              <a:rPr lang="en-US" dirty="0"/>
              <a:t>Original Interface</a:t>
            </a:r>
          </a:p>
          <a:p>
            <a:pPr marL="482186" indent="-482186">
              <a:buFont typeface="Arial" charset="0"/>
              <a:buChar char="•"/>
            </a:pPr>
            <a:r>
              <a:rPr lang="en-US" dirty="0"/>
              <a:t>New “one page app”</a:t>
            </a:r>
          </a:p>
          <a:p>
            <a:pPr marL="482186" indent="-482186">
              <a:buFont typeface="Arial" charset="0"/>
              <a:buChar char="•"/>
            </a:pPr>
            <a:r>
              <a:rPr lang="en-US" dirty="0"/>
              <a:t>Internal </a:t>
            </a:r>
            <a:r>
              <a:rPr lang="en-US" dirty="0" err="1"/>
              <a:t>Git</a:t>
            </a:r>
            <a:r>
              <a:rPr lang="en-US" dirty="0"/>
              <a:t> Repository</a:t>
            </a:r>
          </a:p>
          <a:p>
            <a:pPr marL="0" indent="0"/>
            <a:r>
              <a:rPr lang="en-US" dirty="0"/>
              <a:t>Configuration as Code</a:t>
            </a:r>
          </a:p>
          <a:p>
            <a:pPr marL="482186" indent="-482186">
              <a:buFont typeface="Arial" charset="0"/>
              <a:buChar char="•"/>
            </a:pPr>
            <a:r>
              <a:rPr lang="en-US" dirty="0"/>
              <a:t>External YAML Repository</a:t>
            </a:r>
          </a:p>
          <a:p>
            <a:pPr marL="482186" indent="-482186">
              <a:buFont typeface="Arial" charset="0"/>
              <a:buChar char="•"/>
            </a:pPr>
            <a:r>
              <a:rPr lang="en-US" dirty="0"/>
              <a:t>External JSON Repository</a:t>
            </a:r>
          </a:p>
          <a:p>
            <a:pPr marL="0" indent="0"/>
            <a:r>
              <a:rPr lang="en-US" dirty="0"/>
              <a:t>And more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0C456-66FF-7345-89A3-A892AA28698D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1429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C99486-5305-FB45-B42B-B22EB2AE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for today’s workshop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079D5-13F3-6E4A-9AA4-287215FE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should have an IP address. That address is the server which will be hosting </a:t>
            </a:r>
            <a:r>
              <a:rPr lang="en-US" dirty="0" err="1"/>
              <a:t>GoCD</a:t>
            </a:r>
            <a:r>
              <a:rPr lang="en-US" dirty="0"/>
              <a:t> as well as the “hello world” application we are deploying. </a:t>
            </a:r>
          </a:p>
          <a:p>
            <a:r>
              <a:rPr lang="en-US" dirty="0" err="1"/>
              <a:t>GoCD</a:t>
            </a:r>
            <a:r>
              <a:rPr lang="en-US" dirty="0"/>
              <a:t> – Port 8153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/>
              <a:t>Production – 3000</a:t>
            </a:r>
          </a:p>
          <a:p>
            <a:pPr lvl="1"/>
            <a:r>
              <a:rPr lang="en-US" dirty="0"/>
              <a:t>Staging – 3001</a:t>
            </a:r>
          </a:p>
          <a:p>
            <a:pPr lvl="1"/>
            <a:r>
              <a:rPr lang="en-US" dirty="0"/>
              <a:t>User Acceptance – 3002</a:t>
            </a:r>
          </a:p>
          <a:p>
            <a:pPr lvl="1"/>
            <a:r>
              <a:rPr lang="en-US" dirty="0"/>
              <a:t>Functional Test – 3003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163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B3BBAA-3251-B149-9402-92047B17CF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439" y="1228691"/>
            <a:ext cx="11071122" cy="440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04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6BCBF-2909-5D42-88AD-4B7063E2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of history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44A2E73-D826-8045-9C5E-CF8BF07D0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426047" y="916361"/>
            <a:ext cx="5454582" cy="455529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33FCC6-15B3-D644-AB79-37E78AF5A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White paper presented at Agile 2006 describing a production line approach to software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381A40-61E7-3B43-8F74-FCE8A290A969}"/>
              </a:ext>
            </a:extLst>
          </p:cNvPr>
          <p:cNvSpPr/>
          <p:nvPr/>
        </p:nvSpPr>
        <p:spPr>
          <a:xfrm>
            <a:off x="1422399" y="6139320"/>
            <a:ext cx="9463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continuousdelivery.com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-content/uploads/2011/04/</a:t>
            </a:r>
            <a:r>
              <a:rPr lang="en-US" dirty="0" err="1"/>
              <a:t>deployment_production_line.pdf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89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7F66C1-C0A4-7349-B1C2-881BCF65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GitHub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5040899-F038-8045-B01F-8F8A24ACA59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" b="-52"/>
          <a:stretch/>
        </p:blipFill>
        <p:spPr>
          <a:xfrm>
            <a:off x="6796639" y="787432"/>
            <a:ext cx="4700818" cy="528313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EB9B41-B45C-2541-91BD-A6EFFDC07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( Accounts are free if you need to create one)</a:t>
            </a:r>
          </a:p>
        </p:txBody>
      </p:sp>
    </p:spTree>
    <p:extLst>
      <p:ext uri="{BB962C8B-B14F-4D97-AF65-F5344CB8AC3E}">
        <p14:creationId xmlns:p14="http://schemas.microsoft.com/office/powerpoint/2010/main" val="1333131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B9D72D9-0101-B94F-B586-2749D883C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application code repository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B12BC9B-440D-FC4A-BB3A-381ED771A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7227" y="2348606"/>
            <a:ext cx="7177542" cy="377613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C76DA7-A497-3F44-ADCF-D035E15D5362}"/>
              </a:ext>
            </a:extLst>
          </p:cNvPr>
          <p:cNvCxnSpPr/>
          <p:nvPr/>
        </p:nvCxnSpPr>
        <p:spPr>
          <a:xfrm flipV="1">
            <a:off x="7954626" y="2677920"/>
            <a:ext cx="1061884" cy="69317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5AAF686-A234-2543-9858-F54FECBB296B}"/>
              </a:ext>
            </a:extLst>
          </p:cNvPr>
          <p:cNvSpPr/>
          <p:nvPr/>
        </p:nvSpPr>
        <p:spPr>
          <a:xfrm>
            <a:off x="3175487" y="6319937"/>
            <a:ext cx="5841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gocd</a:t>
            </a:r>
            <a:r>
              <a:rPr lang="en-US" dirty="0"/>
              <a:t>-demo/</a:t>
            </a:r>
            <a:r>
              <a:rPr lang="en-US" dirty="0" err="1"/>
              <a:t>GoCD</a:t>
            </a:r>
            <a:r>
              <a:rPr lang="en-US" dirty="0"/>
              <a:t>-workshop-application</a:t>
            </a:r>
          </a:p>
        </p:txBody>
      </p:sp>
    </p:spTree>
    <p:extLst>
      <p:ext uri="{BB962C8B-B14F-4D97-AF65-F5344CB8AC3E}">
        <p14:creationId xmlns:p14="http://schemas.microsoft.com/office/powerpoint/2010/main" val="2556718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AEE50-DA5A-0F42-A884-838E14C26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the https URL for your </a:t>
            </a:r>
            <a:r>
              <a:rPr lang="en-US" dirty="0" err="1"/>
              <a:t>Git</a:t>
            </a:r>
            <a:r>
              <a:rPr lang="en-US" dirty="0"/>
              <a:t> repository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FFEE04-63A7-0C4A-966D-277FFB528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0438" y="2899597"/>
            <a:ext cx="7731125" cy="257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88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C1E1F18-F989-1C44-BDF9-EA2269FCB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http://[</a:t>
            </a:r>
            <a:r>
              <a:rPr lang="en-US" dirty="0" err="1"/>
              <a:t>your_IP</a:t>
            </a:r>
            <a:r>
              <a:rPr lang="en-US" dirty="0"/>
              <a:t>]:8153/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ACD63BA-E31B-DC46-A83E-770FF93F4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3F5E294-6117-774A-8E90-A561D7E03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5763" y="1901194"/>
            <a:ext cx="4816475" cy="305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67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5AD91-D848-C546-9431-686D8E80CB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0841" y="0"/>
            <a:ext cx="8490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36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B4D348-D2CB-A844-B091-A1943352AB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4250" y="0"/>
            <a:ext cx="6803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43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D1DCB9-68EB-B54E-88E2-28A4C04FD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8747"/>
            <a:ext cx="12192000" cy="516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93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58EA73-74F2-B846-AB02-AA638AC25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412750"/>
            <a:ext cx="93853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59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72267-9F25-7D43-8EEB-BBBF526E4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02"/>
            <a:ext cx="12192000" cy="667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99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3F671-6979-0046-8C3D-FEE27F5A2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87350"/>
            <a:ext cx="107061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6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0A583-8D1A-7249-9ACD-FB2B713B8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6A711E-42C9-4F4A-961E-C3BB12767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2008 – Agile Toronto</a:t>
            </a:r>
          </a:p>
          <a:p>
            <a:r>
              <a:rPr lang="en-US" dirty="0"/>
              <a:t>2009 – DevOpsDays Ghent</a:t>
            </a:r>
          </a:p>
          <a:p>
            <a:r>
              <a:rPr lang="en-US" dirty="0"/>
              <a:t>2011 – The Phoenix Project</a:t>
            </a:r>
          </a:p>
          <a:p>
            <a:r>
              <a:rPr lang="en-US" dirty="0"/>
              <a:t>2016 – The DevOps Handbook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341215-8439-0F43-BF2B-448597FA76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Where did the word come from?</a:t>
            </a:r>
          </a:p>
        </p:txBody>
      </p:sp>
    </p:spTree>
    <p:extLst>
      <p:ext uri="{BB962C8B-B14F-4D97-AF65-F5344CB8AC3E}">
        <p14:creationId xmlns:p14="http://schemas.microsoft.com/office/powerpoint/2010/main" val="2001276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198C4-C31F-E048-A342-A3EE2001B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47650"/>
            <a:ext cx="111633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43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3858A0-6CFD-E84C-98EB-6B66F3A5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82550"/>
            <a:ext cx="118364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80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28CB5A-8928-264D-8D5F-7E31B8721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95250"/>
            <a:ext cx="113411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20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AAD72-701B-4440-9092-EA70278F8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88900"/>
            <a:ext cx="113411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31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390D9D-02CC-2B40-BD37-988FB75DA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76200"/>
            <a:ext cx="118745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75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FE3AA4-6D06-BC48-A474-9A4FA223A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965200"/>
            <a:ext cx="119126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927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C09A89-CEEC-4148-B880-FF7EC1CB2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07950"/>
            <a:ext cx="113538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92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D9182-071B-3A41-BBAC-B787C8C5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01600"/>
            <a:ext cx="113665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35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5279C-E322-CE44-B1D4-D5D60767E5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2618"/>
            <a:ext cx="12192000" cy="515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39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982A71-D038-6C4C-95D7-526D60E845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3378"/>
            <a:ext cx="12192000" cy="593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96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8D92D-8360-5B46-9079-314F4526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092A3F-2486-254E-BB0E-A678A33BE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Culture</a:t>
            </a:r>
          </a:p>
          <a:p>
            <a:r>
              <a:rPr lang="en-US" dirty="0"/>
              <a:t>Automation</a:t>
            </a:r>
          </a:p>
          <a:p>
            <a:r>
              <a:rPr lang="en-US" dirty="0"/>
              <a:t>Measurement</a:t>
            </a:r>
          </a:p>
          <a:p>
            <a:r>
              <a:rPr lang="en-US" dirty="0"/>
              <a:t>Sharing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5DF8DB-E1C7-1E4E-8641-83D7D4E80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1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2F926-9BD9-724A-89D1-55560BCE9C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0477"/>
            <a:ext cx="12192000" cy="563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42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999A7-6DE6-9C4E-8B37-4DCBC18D05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0477"/>
            <a:ext cx="12192000" cy="563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6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CA4CAD-7669-C741-B5D1-EC01EA06A6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2915"/>
            <a:ext cx="12192000" cy="63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7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83973A-7EA2-D64E-B8CB-E7C156C71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355600"/>
            <a:ext cx="59944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921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F63EF-A885-1445-A704-E832D69363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371" y="0"/>
            <a:ext cx="10959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35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6D661A-FFBB-4D4E-B614-4AD1581FD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066800"/>
            <a:ext cx="109855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00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84C6D-01A2-D146-AC75-09FD18D574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5205"/>
            <a:ext cx="12192000" cy="488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969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6520B-14EB-0440-BCED-4DF197D31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88900"/>
            <a:ext cx="97028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20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074DC2-38FF-BB43-B67E-C688579EE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101600"/>
            <a:ext cx="97409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17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53E6CA-92A6-C74F-86EE-0ACD77B62A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5193" y="0"/>
            <a:ext cx="7041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04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8D92D-8360-5B46-9079-314F4526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092A3F-2486-254E-BB0E-A678A33BE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Culture</a:t>
            </a:r>
          </a:p>
          <a:p>
            <a:r>
              <a:rPr lang="en-US" dirty="0"/>
              <a:t>Automation</a:t>
            </a:r>
          </a:p>
          <a:p>
            <a:r>
              <a:rPr lang="en-US" dirty="0"/>
              <a:t>LEAN</a:t>
            </a:r>
          </a:p>
          <a:p>
            <a:r>
              <a:rPr lang="en-US" dirty="0"/>
              <a:t>Measurement</a:t>
            </a:r>
          </a:p>
          <a:p>
            <a:r>
              <a:rPr lang="en-US" dirty="0"/>
              <a:t>Sharing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5DF8DB-E1C7-1E4E-8641-83D7D4E80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583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55DE22-03ED-1D44-9FB6-77CD41CC6E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6159"/>
            <a:ext cx="12192000" cy="602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513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40EEAE-6626-9D4F-8416-E7EB0EA4E4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2281"/>
            <a:ext cx="12192000" cy="595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32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16F062-6D72-6744-9337-B32FA262FF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8089"/>
            <a:ext cx="12192000" cy="448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938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9272E-D932-CB41-A387-CCFF4F18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393700"/>
            <a:ext cx="74549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22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BE4D28-D197-5F45-B0A4-9670BFDEF2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5046"/>
            <a:ext cx="12192000" cy="620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149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911D3D-7801-1146-AD14-97ED525F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072"/>
            <a:ext cx="12192000" cy="43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0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12667B-2B27-A24E-BD8F-65124074AF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38181"/>
            <a:ext cx="12192000" cy="458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97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4EF3-4C40-2E4A-AD1A-DF27003AFB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3686"/>
            <a:ext cx="12192000" cy="449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06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B0228-4577-C349-BCEC-435A08A40A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378" y="0"/>
            <a:ext cx="11825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92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CB42DD-0E13-9443-A203-14C8318B8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2197100"/>
            <a:ext cx="87376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9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4E167-B38A-734D-90DE-F0BF2AA4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Definition of DevOps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9D694-C544-1947-B81C-D2BD7420B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DevOps: A culture where people, regardless of title or background, work together to imagine, develop, deploy and operate a system.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50545-458C-E14E-8FED-0DB21D192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32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82F56-42B7-9F4B-A7BB-988F7DA2FD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3003"/>
            <a:ext cx="12192000" cy="549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05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CDEBE-9CE0-9240-B48F-41FACB5AB6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9811"/>
            <a:ext cx="12192000" cy="617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187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67C6D-CEDC-C443-8DCD-79F85D4DA5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8606"/>
            <a:ext cx="12192000" cy="61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111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361BA9-057F-0B40-9E34-A8C13B3CDF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8171" y="0"/>
            <a:ext cx="8115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158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65C35E-8231-A54C-9F6F-7235C07D23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777"/>
            <a:ext cx="12192000" cy="529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943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AA240-282C-2D41-9F44-105B0ADBD7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2648"/>
            <a:ext cx="12192000" cy="587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364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4F7DA9-AAA1-374B-B60F-DE51FC52DA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0516"/>
            <a:ext cx="12192000" cy="62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989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039AE9-8CB9-E348-930C-E880CA59D7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466" y="0"/>
            <a:ext cx="1102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348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65D66-81F2-7042-A0FF-659C7B187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692150"/>
            <a:ext cx="108585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838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E9FB0A-7EA7-9F4A-A5A5-48405D147E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401" y="0"/>
            <a:ext cx="11079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6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532DD-F286-6648-B146-7FB92518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 Book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7CFDE1A-3FFB-7946-9568-3F60FEC4C3C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518" r="-7518"/>
          <a:stretch/>
        </p:blipFill>
        <p:spPr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6DFA5-4CDF-1B48-BDE6-537B6546B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938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F1E7B5-36F6-6348-B086-BE229B0CBC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097" y="0"/>
            <a:ext cx="9949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341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B57214-BC4E-A14A-908E-78AA41A1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425450"/>
            <a:ext cx="73660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168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389C3F-AD78-6C44-BBE3-C419B166E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152400"/>
            <a:ext cx="58801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14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9273C-D58F-3B4B-B604-6817F4AB02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6355"/>
            <a:ext cx="12192000" cy="548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66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5B30B6-9C3D-6F40-BE29-B2D1222290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8730"/>
            <a:ext cx="12192000" cy="616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022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378B91-A0FF-434A-A072-463CFFC5C2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2904"/>
            <a:ext cx="12192000" cy="35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507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58B64-9971-4A4F-A02C-DC6CF7513A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33659"/>
            <a:ext cx="12192000" cy="49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690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A8653-C707-5448-A9F7-7AB26F8EF4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4699"/>
            <a:ext cx="12192000" cy="614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999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3DEC77-D1BE-1D45-821F-C10318C6B1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4699"/>
            <a:ext cx="12192000" cy="614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238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0EC28-4393-BB4A-9B5B-E411EBE7E0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6468"/>
            <a:ext cx="12192000" cy="564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3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98919-AFBC-8344-A42F-49522081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 Definition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8B12D1-1436-5641-A836-458E105CE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Continuous Delivery is the ability to get changes of all types—including new features, configuration changes, bug fixes and experiments—into production, or into the hands of users, </a:t>
            </a:r>
            <a:r>
              <a:rPr lang="en-US" sz="3200" i="1" dirty="0"/>
              <a:t>safely</a:t>
            </a:r>
            <a:r>
              <a:rPr lang="en-US" sz="3200" dirty="0"/>
              <a:t> and </a:t>
            </a:r>
            <a:r>
              <a:rPr lang="en-US" sz="3200" i="1" dirty="0"/>
              <a:t>quickly</a:t>
            </a:r>
            <a:r>
              <a:rPr lang="en-US" sz="3200" dirty="0"/>
              <a:t> in a </a:t>
            </a:r>
            <a:r>
              <a:rPr lang="en-US" sz="3200" i="1" dirty="0"/>
              <a:t>sustainable</a:t>
            </a:r>
            <a:r>
              <a:rPr lang="en-US" sz="3200" dirty="0"/>
              <a:t> way.</a:t>
            </a:r>
          </a:p>
          <a:p>
            <a:pPr marL="0" indent="0">
              <a:buNone/>
            </a:pPr>
            <a:r>
              <a:rPr lang="en-US" i="1" dirty="0"/>
              <a:t>Jez Humble - https://</a:t>
            </a:r>
            <a:r>
              <a:rPr lang="en-US" i="1" dirty="0" err="1"/>
              <a:t>continuousdelivery.com</a:t>
            </a:r>
            <a:r>
              <a:rPr lang="en-US" i="1" dirty="0"/>
              <a:t>/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F072DD-672C-D642-A9E1-C360F8AB1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808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EDB4D7-443F-2248-8A5D-E956B541F5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6177"/>
            <a:ext cx="12192000" cy="560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815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CD512-ADC4-9642-A2B7-3EBAB4558B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13" y="0"/>
            <a:ext cx="12123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538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0E50C3-90F2-B447-8433-6DB0DB9BDB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64628"/>
            <a:ext cx="12192000" cy="192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272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F225D-1BAB-8641-B3B0-A0A9492A43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2660"/>
            <a:ext cx="12192000" cy="503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395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17EF76-C487-8F46-888D-A8952DB3AE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5898"/>
            <a:ext cx="12192000" cy="616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84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BA243-D1AE-3B4A-92C1-92678389F3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69" y="0"/>
            <a:ext cx="12045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958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4CF299-8FB8-934B-81EA-C257C2965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6400"/>
            <a:ext cx="110490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005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99C5F-E67A-A641-A304-D7EAB0447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39700"/>
            <a:ext cx="102235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870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D5582-D8A7-1042-BCF6-DFAE84373F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87115"/>
            <a:ext cx="12192000" cy="288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73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32017A-4AA6-1244-9F0B-991678893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2095500"/>
            <a:ext cx="8509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84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569CB-066D-C142-9BE4-FFA768C9D50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528238"/>
            <a:ext cx="8229600" cy="20086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5334000" y="2667003"/>
            <a:ext cx="5105400" cy="2057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457200" tIns="228600" rIns="457200" bIns="228600" rtlCol="0" anchor="ctr"/>
          <a:lstStyle/>
          <a:p>
            <a:pPr algn="ctr">
              <a:lnSpc>
                <a:spcPct val="100000"/>
              </a:lnSpc>
            </a:pPr>
            <a:endParaRPr lang="en-US" sz="24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4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915DB9-34F3-3A40-9D1C-ECA481291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987"/>
            <a:ext cx="12192000" cy="491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352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9BF8BC-9B85-D74E-BC02-43A99BC622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92682"/>
            <a:ext cx="12192000" cy="287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078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573F8C-ABB7-7A4A-9D94-DE014AC85D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89744"/>
            <a:ext cx="12192000" cy="287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389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2BB30C-917A-EA4F-B8D5-F438578AE3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8019"/>
            <a:ext cx="12192000" cy="522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373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9A5E5A-46D3-3E4D-B17C-0BFD97EC78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7599"/>
            <a:ext cx="12192000" cy="614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198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4C70E-99F5-734E-AD00-6EC331DD4A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3816"/>
            <a:ext cx="12192000" cy="285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66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2EB91-3271-884E-921C-64614AE50E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610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9E588F-6302-0E4F-9472-6B1A273605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4134"/>
            <a:ext cx="12192000" cy="604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190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15BE5-A981-7B4A-9D9D-096459EE81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8318"/>
            <a:ext cx="12192000" cy="606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409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562779-2569-844D-9342-C1C1FEBD6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2139950"/>
            <a:ext cx="86614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6911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{DCEF14F8-5353-1F42-9075-70BACA4672E3}tf10001120</Template>
  <TotalTime>954</TotalTime>
  <Words>503</Words>
  <Application>Microsoft Macintosh PowerPoint</Application>
  <PresentationFormat>Widescreen</PresentationFormat>
  <Paragraphs>120</Paragraphs>
  <Slides>115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2" baseType="lpstr">
      <vt:lpstr>ＭＳ Ｐゴシック</vt:lpstr>
      <vt:lpstr>Arial</vt:lpstr>
      <vt:lpstr>Calibri</vt:lpstr>
      <vt:lpstr>Gill Sans MT</vt:lpstr>
      <vt:lpstr>Mangal</vt:lpstr>
      <vt:lpstr>Open Sans</vt:lpstr>
      <vt:lpstr>Parcel</vt:lpstr>
      <vt:lpstr>Building Continuous Delivery Pipelines</vt:lpstr>
      <vt:lpstr>A bit of history</vt:lpstr>
      <vt:lpstr>DevOps</vt:lpstr>
      <vt:lpstr>CAMS</vt:lpstr>
      <vt:lpstr>CALMS</vt:lpstr>
      <vt:lpstr>My Definition of DevOps</vt:lpstr>
      <vt:lpstr>CD Book</vt:lpstr>
      <vt:lpstr>CD Definition</vt:lpstr>
      <vt:lpstr>Agile 101</vt:lpstr>
      <vt:lpstr>Agile 101</vt:lpstr>
      <vt:lpstr>Agile 101</vt:lpstr>
      <vt:lpstr>pipelines</vt:lpstr>
      <vt:lpstr>Improper practices</vt:lpstr>
      <vt:lpstr>Better practices</vt:lpstr>
      <vt:lpstr>gocd</vt:lpstr>
      <vt:lpstr>Pipelines in GoCD</vt:lpstr>
      <vt:lpstr>GoCD Configuration options</vt:lpstr>
      <vt:lpstr>Set up for today’s workshop</vt:lpstr>
      <vt:lpstr>PowerPoint Presentation</vt:lpstr>
      <vt:lpstr>Sign in to GitHub</vt:lpstr>
      <vt:lpstr>Fork application code repository</vt:lpstr>
      <vt:lpstr>Copy the https URL for your Git repository</vt:lpstr>
      <vt:lpstr>http://[your_IP]:8153/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 Mugrage</dc:creator>
  <cp:lastModifiedBy>Ken Mugrage</cp:lastModifiedBy>
  <cp:revision>59</cp:revision>
  <cp:lastPrinted>2018-04-05T20:38:51Z</cp:lastPrinted>
  <dcterms:created xsi:type="dcterms:W3CDTF">2018-03-10T12:35:37Z</dcterms:created>
  <dcterms:modified xsi:type="dcterms:W3CDTF">2018-04-05T20:44:46Z</dcterms:modified>
</cp:coreProperties>
</file>